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66" r:id="rId5"/>
    <p:sldId id="262" r:id="rId6"/>
    <p:sldId id="263" r:id="rId7"/>
    <p:sldId id="256" r:id="rId8"/>
    <p:sldId id="257" r:id="rId9"/>
    <p:sldId id="258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PROCEDURES IN GLAUCOMA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Vivekanand 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11691" y="6"/>
            <a:ext cx="299440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Filtration blebs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85816" y="2606676"/>
            <a:ext cx="217912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Thin and polycystic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970391" y="2193926"/>
            <a:ext cx="8878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Type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85814" y="2881313"/>
            <a:ext cx="172803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Good filtration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12267" y="2681288"/>
            <a:ext cx="222817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Relatively avascular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012267" y="2895601"/>
            <a:ext cx="209993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Microcysts present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012270" y="3140076"/>
            <a:ext cx="172803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Good filtration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012270" y="2438401"/>
            <a:ext cx="226889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Flat, thin and diffuse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679726" y="2193926"/>
            <a:ext cx="8878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Type 2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185812" y="5654676"/>
            <a:ext cx="267926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Engorged surface vessels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185814" y="5899151"/>
            <a:ext cx="168956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No microcysts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185814" y="6143626"/>
            <a:ext cx="149720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No filtration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185815" y="5410201"/>
            <a:ext cx="70852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Flat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902659" y="5105401"/>
            <a:ext cx="8878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Type 3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4944536" y="5729288"/>
            <a:ext cx="267926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Engorged surface vessels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944536" y="6081713"/>
            <a:ext cx="149720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1800"/>
              <a:t>  No filtration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944534" y="5480050"/>
            <a:ext cx="2202526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sz="1800"/>
              <a:t>  Localized, firm cyst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441248" y="5105401"/>
            <a:ext cx="15517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Encapsulated</a:t>
            </a:r>
          </a:p>
        </p:txBody>
      </p:sp>
      <p:pic>
        <p:nvPicPr>
          <p:cNvPr id="20500" name="Picture 20" descr="C:\My Documents\POA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670" y="685800"/>
            <a:ext cx="20997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C:\My Documents\POA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3" y="685807"/>
            <a:ext cx="176106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C:\My Documents\POAG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3" y="3505200"/>
            <a:ext cx="1964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C:\My Documents\POAG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470" y="3486150"/>
            <a:ext cx="189653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2099734" y="685800"/>
            <a:ext cx="5350933" cy="5867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4809067" y="685800"/>
            <a:ext cx="0" cy="5867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2099734" y="2286000"/>
            <a:ext cx="53509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2099734" y="5181600"/>
            <a:ext cx="53509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2099734" y="3505200"/>
            <a:ext cx="53509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 PENETRATING FILTERATION SURGERY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Non-penetrating Glaucoma Surgery (NPGS): Viscocanalostomy, Dee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829050" cy="3829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867400"/>
            <a:ext cx="214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DEEP SCLERECTOMY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580" name="AutoShape 4" descr="Viscocanalostomy - an overview | ScienceDirect To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Viscocanalostomy - an overview | ScienceDirect To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Viscocanalostomy - an overview | ScienceDirect To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5" name="Picture 9" descr="C:\Users\ultimate\Desktop\vi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119286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5715000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VISCO CANALOSTOMY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INTERNAL FILTERATION SURGERIES ( CANAL BASED PROCEDURE)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2819400"/>
          </a:xfrm>
        </p:spPr>
        <p:txBody>
          <a:bodyPr>
            <a:noAutofit/>
          </a:bodyPr>
          <a:lstStyle/>
          <a:p>
            <a:r>
              <a:rPr lang="en-US" sz="2800" i="1" dirty="0" err="1" smtClean="0"/>
              <a:t>Canaloplasty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i="1" dirty="0" err="1" smtClean="0"/>
              <a:t>Trabectome</a:t>
            </a:r>
            <a:r>
              <a:rPr lang="en-US" sz="2800" i="1" dirty="0" smtClean="0"/>
              <a:t> </a:t>
            </a:r>
            <a:r>
              <a:rPr lang="en-US" sz="2800" i="1" dirty="0" smtClean="0"/>
              <a:t>involves an </a:t>
            </a:r>
            <a:r>
              <a:rPr lang="en-US" sz="2800" i="1" dirty="0" err="1" smtClean="0"/>
              <a:t>ab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interno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microcautery</a:t>
            </a:r>
            <a:endParaRPr lang="en-US" sz="2800" i="1" dirty="0" smtClean="0"/>
          </a:p>
          <a:p>
            <a:r>
              <a:rPr lang="en-US" sz="2800" i="1" dirty="0" err="1" smtClean="0"/>
              <a:t>iStent</a:t>
            </a:r>
            <a:r>
              <a:rPr lang="en-US" sz="2800" i="1" dirty="0" smtClean="0"/>
              <a:t>, is a titanium micro </a:t>
            </a:r>
            <a:r>
              <a:rPr lang="en-US" sz="2800" i="1" dirty="0" smtClean="0"/>
              <a:t>device   </a:t>
            </a:r>
            <a:r>
              <a:rPr lang="en-US" sz="2800" i="1" dirty="0" smtClean="0"/>
              <a:t>(</a:t>
            </a:r>
            <a:r>
              <a:rPr lang="en-US" sz="2800" dirty="0" smtClean="0"/>
              <a:t> placed inside </a:t>
            </a:r>
            <a:r>
              <a:rPr lang="en-US" sz="2800" dirty="0" smtClean="0"/>
              <a:t>the </a:t>
            </a:r>
            <a:r>
              <a:rPr lang="en-US" sz="2800" dirty="0" err="1" smtClean="0"/>
              <a:t>Schlemm’s</a:t>
            </a:r>
            <a:r>
              <a:rPr lang="en-US" sz="2800" dirty="0" smtClean="0"/>
              <a:t> </a:t>
            </a:r>
            <a:r>
              <a:rPr lang="en-US" sz="2800" dirty="0" smtClean="0"/>
              <a:t>canal)</a:t>
            </a:r>
            <a:endParaRPr lang="en-US" sz="2800" dirty="0"/>
          </a:p>
        </p:txBody>
      </p:sp>
      <p:pic>
        <p:nvPicPr>
          <p:cNvPr id="25602" name="Picture 2" descr="Mr Raj Consultant Ophthalmologist, Minimally invasive glaucom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7620000" cy="2399490"/>
          </a:xfrm>
          <a:prstGeom prst="rect">
            <a:avLst/>
          </a:prstGeom>
          <a:noFill/>
        </p:spPr>
      </p:pic>
      <p:pic>
        <p:nvPicPr>
          <p:cNvPr id="5" name="Picture 4" descr="Trabectome Surgery: A Minimally-Invasive Glaucoma Procedur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27622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APPLIED ANATOMY OF ANGLE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PRINCIPLE OF GLAUCOMA SURGERY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LAUC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3507643" cy="2438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256" y="3048000"/>
            <a:ext cx="42993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</a:t>
            </a:r>
            <a:r>
              <a:rPr lang="en-US" dirty="0" err="1" smtClean="0"/>
              <a:t>iridectomy</a:t>
            </a:r>
            <a:endParaRPr lang="en-US" dirty="0" smtClean="0"/>
          </a:p>
          <a:p>
            <a:r>
              <a:rPr lang="en-US" dirty="0" err="1" smtClean="0"/>
              <a:t>Goniotomy</a:t>
            </a:r>
            <a:r>
              <a:rPr lang="en-US" dirty="0" smtClean="0"/>
              <a:t> and </a:t>
            </a:r>
            <a:r>
              <a:rPr lang="en-US" dirty="0" err="1" smtClean="0"/>
              <a:t>trabeculotomy</a:t>
            </a:r>
            <a:endParaRPr lang="en-US" dirty="0" smtClean="0"/>
          </a:p>
          <a:p>
            <a:r>
              <a:rPr lang="en-US" dirty="0" smtClean="0"/>
              <a:t>Filtering procedures (</a:t>
            </a:r>
            <a:r>
              <a:rPr lang="en-US" dirty="0" err="1" smtClean="0"/>
              <a:t>trabeculectomy</a:t>
            </a:r>
            <a:r>
              <a:rPr lang="en-US" dirty="0" smtClean="0"/>
              <a:t>)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EXTERNAL</a:t>
            </a:r>
          </a:p>
          <a:p>
            <a:pPr marL="971550" lvl="1" indent="-514350"/>
            <a:r>
              <a:rPr lang="en-US" dirty="0" smtClean="0"/>
              <a:t>Full thickness </a:t>
            </a:r>
          </a:p>
          <a:p>
            <a:pPr lvl="1"/>
            <a:r>
              <a:rPr lang="en-US" dirty="0" smtClean="0"/>
              <a:t>Partial thickness</a:t>
            </a:r>
          </a:p>
          <a:p>
            <a:pPr lvl="1"/>
            <a:r>
              <a:rPr lang="en-US" dirty="0" smtClean="0"/>
              <a:t>Non penetrating </a:t>
            </a:r>
          </a:p>
          <a:p>
            <a:pPr lvl="1">
              <a:buNone/>
            </a:pPr>
            <a:r>
              <a:rPr lang="en-US" dirty="0" smtClean="0"/>
              <a:t>B. INTERNAL ( </a:t>
            </a:r>
            <a:r>
              <a:rPr lang="en-US" dirty="0" err="1" smtClean="0"/>
              <a:t>canaloplasty</a:t>
            </a:r>
            <a:r>
              <a:rPr lang="en-US" dirty="0" smtClean="0"/>
              <a:t>, </a:t>
            </a:r>
            <a:r>
              <a:rPr lang="en-US" dirty="0" err="1" smtClean="0"/>
              <a:t>trabectome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-Stent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3810000" cy="49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67604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6172200"/>
            <a:ext cx="14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GONIOTOMY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248400"/>
            <a:ext cx="191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TRABECULOTOMY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CONGENITAL GLAUCOMA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thickness- filtering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Elliot’s </a:t>
            </a:r>
            <a:r>
              <a:rPr lang="en-US" dirty="0" err="1" smtClean="0"/>
              <a:t>sclerocorneal</a:t>
            </a:r>
            <a:r>
              <a:rPr lang="en-US" dirty="0" smtClean="0"/>
              <a:t> </a:t>
            </a:r>
            <a:r>
              <a:rPr lang="en-US" dirty="0" err="1" smtClean="0"/>
              <a:t>trephining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P</a:t>
            </a:r>
            <a:r>
              <a:rPr lang="en-US" dirty="0" smtClean="0"/>
              <a:t>unch </a:t>
            </a:r>
            <a:r>
              <a:rPr lang="en-US" dirty="0" err="1" smtClean="0"/>
              <a:t>sclerectomy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Scheie’s</a:t>
            </a:r>
            <a:r>
              <a:rPr lang="en-US" dirty="0" smtClean="0"/>
              <a:t> </a:t>
            </a:r>
            <a:r>
              <a:rPr lang="en-US" dirty="0" err="1" smtClean="0"/>
              <a:t>thermosclerostomy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Iridencleisis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Elliot’s </a:t>
            </a:r>
            <a:r>
              <a:rPr lang="en-US" dirty="0" err="1" smtClean="0"/>
              <a:t>sclerocorneal</a:t>
            </a:r>
            <a:r>
              <a:rPr lang="en-US" dirty="0" smtClean="0"/>
              <a:t> </a:t>
            </a:r>
            <a:r>
              <a:rPr lang="en-US" dirty="0" err="1" smtClean="0"/>
              <a:t>trephining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The Elliot Trephining Operation For Glaucoma**Read before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01000" cy="480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219200"/>
            <a:ext cx="548639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Indications for </a:t>
            </a:r>
            <a:r>
              <a:rPr lang="en-US" sz="2800" dirty="0" err="1">
                <a:solidFill>
                  <a:srgbClr val="FF0000"/>
                </a:solidFill>
              </a:rPr>
              <a:t>Trabeculectomy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05382"/>
            <a:ext cx="864659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1.  Failed medical therapy and laser </a:t>
            </a:r>
            <a:r>
              <a:rPr lang="en-US" sz="3200" dirty="0" err="1">
                <a:solidFill>
                  <a:schemeClr val="hlink"/>
                </a:solidFill>
              </a:rPr>
              <a:t>trabeculoplasty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00857" y="3794126"/>
            <a:ext cx="673101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800"/>
              <a:t>  Inability to adequately visualize trabeculum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4784725"/>
            <a:ext cx="723416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3.  As primary therapy in advanced disease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200859" y="3306763"/>
            <a:ext cx="408765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800"/>
              <a:t>  Poor patient co-operation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04800" y="2743200"/>
            <a:ext cx="689932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2.  Lack of suitability for </a:t>
            </a:r>
            <a:r>
              <a:rPr lang="en-US" sz="3200" dirty="0" err="1">
                <a:solidFill>
                  <a:schemeClr val="hlink"/>
                </a:solidFill>
              </a:rPr>
              <a:t>trabeculoplasty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PARTIAL THICKNESS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74623" y="-31750"/>
            <a:ext cx="275697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Technique (1)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3601" y="914401"/>
            <a:ext cx="268823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a.  Conjunctival incision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73602" y="1889126"/>
            <a:ext cx="32011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b.  Conjunctival undermining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41334" y="3641726"/>
            <a:ext cx="31563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d.  Outline of superficial flap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4648201"/>
            <a:ext cx="34544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dirty="0"/>
              <a:t>e.  Dissection of superficial flap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41336" y="5562601"/>
            <a:ext cx="17280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f.  Paracentesis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741334" y="2667001"/>
            <a:ext cx="24109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c.  Clearing of limbus</a:t>
            </a:r>
          </a:p>
        </p:txBody>
      </p:sp>
      <p:pic>
        <p:nvPicPr>
          <p:cNvPr id="18441" name="Picture 20" descr="C:\My Documents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523" y="762000"/>
            <a:ext cx="345722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4385734" y="4191006"/>
            <a:ext cx="235962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4334933" y="2438406"/>
            <a:ext cx="261610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d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4334933" y="762000"/>
            <a:ext cx="261610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641600" y="762000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2676878" y="2438406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2676878" y="4191006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1151470" y="762000"/>
            <a:ext cx="6773333" cy="56388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4605867" y="762000"/>
            <a:ext cx="0" cy="48768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4605870" y="4191000"/>
            <a:ext cx="33189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>
            <a:off x="4605870" y="2438400"/>
            <a:ext cx="3318933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C:\My Documents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736" y="685800"/>
            <a:ext cx="37408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09070" y="838201"/>
            <a:ext cx="299601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  a.  Cutting of deep block -</a:t>
            </a:r>
          </a:p>
          <a:p>
            <a:pPr>
              <a:lnSpc>
                <a:spcPct val="80000"/>
              </a:lnSpc>
            </a:pPr>
            <a:r>
              <a:rPr lang="en-US" sz="2000"/>
              <a:t>       anterior incision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44534" y="2057401"/>
            <a:ext cx="23035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b.  Posterior incision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44534" y="4175126"/>
            <a:ext cx="272991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d.  Peripheral iridectomy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44534" y="5089531"/>
            <a:ext cx="254717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e.  Suturing of flap and</a:t>
            </a:r>
          </a:p>
          <a:p>
            <a:pPr>
              <a:lnSpc>
                <a:spcPct val="80000"/>
              </a:lnSpc>
            </a:pPr>
            <a:r>
              <a:rPr lang="en-US" sz="2000"/>
              <a:t>     reconstitution of </a:t>
            </a:r>
          </a:p>
          <a:p>
            <a:pPr>
              <a:lnSpc>
                <a:spcPct val="80000"/>
              </a:lnSpc>
            </a:pPr>
            <a:r>
              <a:rPr lang="en-US" sz="2000"/>
              <a:t>     anterior chamber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936070" y="6080126"/>
            <a:ext cx="28805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f.  Suturing of conjunctiva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919137" y="3108326"/>
            <a:ext cx="28469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c.  Excision of deep block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588934" y="4894270"/>
            <a:ext cx="235962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559301" y="2760670"/>
            <a:ext cx="261610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d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559301" y="685806"/>
            <a:ext cx="261610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2709331" y="685806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2676878" y="2760670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2676878" y="4894270"/>
            <a:ext cx="253596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4809067" y="685800"/>
            <a:ext cx="0" cy="58674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0"/>
          <p:cNvSpPr>
            <a:spLocks noChangeArrowheads="1"/>
          </p:cNvSpPr>
          <p:nvPr/>
        </p:nvSpPr>
        <p:spPr bwMode="auto">
          <a:xfrm>
            <a:off x="1083733" y="685800"/>
            <a:ext cx="6502400" cy="5867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4809067" y="2819400"/>
            <a:ext cx="2777067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4809067" y="4953000"/>
            <a:ext cx="2777067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21"/>
          <p:cNvSpPr>
            <a:spLocks noChangeArrowheads="1"/>
          </p:cNvSpPr>
          <p:nvPr/>
        </p:nvSpPr>
        <p:spPr bwMode="auto">
          <a:xfrm>
            <a:off x="2974623" y="6"/>
            <a:ext cx="275697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Technique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280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SURGICAL PROCEDURES IN GLAUCOMA</vt:lpstr>
      <vt:lpstr>APPLIED ANATOMY OF ANGLE AND PRINCIPLE OF GLAUCOMA SURGERY</vt:lpstr>
      <vt:lpstr>CLASSIFICATION </vt:lpstr>
      <vt:lpstr>CONGENITAL GLAUCOMA </vt:lpstr>
      <vt:lpstr>Full thickness- filtering procedure </vt:lpstr>
      <vt:lpstr>Elliot’s sclerocorneal trephining </vt:lpstr>
      <vt:lpstr>PARTIAL THICKNESS </vt:lpstr>
      <vt:lpstr>Slide 8</vt:lpstr>
      <vt:lpstr>Slide 9</vt:lpstr>
      <vt:lpstr>Slide 10</vt:lpstr>
      <vt:lpstr>NON PENETRATING FILTERATION SURGERY</vt:lpstr>
      <vt:lpstr>INTERNAL FILTERATION SURGERIES ( CANAL BASED PROCEDURE)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PROCEDURES IN GLAUCOMA</dc:title>
  <dc:creator>VIVEKANAND U</dc:creator>
  <cp:lastModifiedBy>ultimate</cp:lastModifiedBy>
  <cp:revision>10</cp:revision>
  <dcterms:created xsi:type="dcterms:W3CDTF">2006-08-16T00:00:00Z</dcterms:created>
  <dcterms:modified xsi:type="dcterms:W3CDTF">2020-05-22T03:30:25Z</dcterms:modified>
</cp:coreProperties>
</file>